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1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CC00CC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9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LC13 : Acides et bases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Acide </a:t>
            </a:r>
            <a:r>
              <a:rPr lang="fr-FR" sz="4000" b="1" dirty="0" err="1" smtClean="0">
                <a:solidFill>
                  <a:srgbClr val="0070C0"/>
                </a:solidFill>
              </a:rPr>
              <a:t>chloridrique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5658" t="36081" r="6448" b="5907"/>
          <a:stretch/>
        </p:blipFill>
        <p:spPr>
          <a:xfrm>
            <a:off x="1716505" y="620624"/>
            <a:ext cx="1822591" cy="37666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216402" y="1340320"/>
                <a:ext cx="255508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000000"/>
                    </a:solidFill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Couple: </a:t>
                </a:r>
                <a14:m>
                  <m:oMath xmlns:m="http://schemas.openxmlformats.org/officeDocument/2006/math">
                    <m:r>
                      <a:rPr lang="fr-FR" sz="2400" b="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𝐻𝐶𝑙</m:t>
                    </m:r>
                    <m:r>
                      <a:rPr lang="fr-FR" sz="2400" b="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fr-FR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pPr>
                      <m:e>
                        <m:r>
                          <a:rPr lang="fr-FR" sz="24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𝐶𝑙</m:t>
                        </m:r>
                      </m:e>
                      <m:sup>
                        <m:r>
                          <a:rPr lang="fr-FR" sz="2400" b="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fr-FR" sz="2400" dirty="0" smtClean="0"/>
              </a:p>
              <a:p>
                <a:endParaRPr lang="fr-FR" sz="2400" b="1" dirty="0" smtClean="0"/>
              </a:p>
              <a:p>
                <a:r>
                  <a:rPr lang="fr-FR" sz="2400" dirty="0" err="1" smtClean="0"/>
                  <a:t>HCl</a:t>
                </a:r>
                <a:r>
                  <a:rPr lang="fr-FR" sz="2400" dirty="0" smtClean="0"/>
                  <a:t> est un</a:t>
                </a:r>
                <a:r>
                  <a:rPr lang="fr-FR" sz="2400" b="1" dirty="0" smtClean="0"/>
                  <a:t> gaz</a:t>
                </a:r>
                <a:endParaRPr lang="fr-FR" sz="2400" b="1" dirty="0"/>
              </a:p>
              <a:p>
                <a:endParaRPr lang="fr-FR" sz="2400" b="1" dirty="0" smtClean="0"/>
              </a:p>
              <a:p>
                <a:r>
                  <a:rPr lang="fr-FR" sz="2400" b="1" dirty="0" smtClean="0"/>
                  <a:t>Utilisations:</a:t>
                </a:r>
                <a:endParaRPr lang="fr-FR" sz="2400" b="1" dirty="0"/>
              </a:p>
              <a:p>
                <a:pPr marL="285750" indent="-285750">
                  <a:buFontTx/>
                  <a:buChar char="-"/>
                </a:pPr>
                <a:r>
                  <a:rPr lang="fr-FR" sz="2400" dirty="0" smtClean="0"/>
                  <a:t>Industrie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400" dirty="0" smtClean="0"/>
                  <a:t>Détartrage</a:t>
                </a:r>
              </a:p>
              <a:p>
                <a:endParaRPr lang="fr-FR" sz="2400" b="1" dirty="0" smtClean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02" y="1340320"/>
                <a:ext cx="255508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3819" t="-1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50096"/>
                  </p:ext>
                </p:extLst>
              </p:nvPr>
            </p:nvGraphicFramePr>
            <p:xfrm>
              <a:off x="657814" y="4565783"/>
              <a:ext cx="11117175" cy="17568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23435"/>
                    <a:gridCol w="2223435"/>
                    <a:gridCol w="2223435"/>
                    <a:gridCol w="2223435"/>
                    <a:gridCol w="2223435"/>
                  </a:tblGrid>
                  <a:tr h="74356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 dirty="0">
                              <a:effectLst/>
                            </a:rPr>
                            <a:t> </a:t>
                          </a:r>
                          <a:endParaRPr lang="fr-FR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40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>
                                        <a:effectLst/>
                                      </a:rPr>
                                      <m:t>𝐻𝐶𝑙</m:t>
                                    </m:r>
                                  </m:e>
                                  <m:sub>
                                    <m:r>
                                      <a:rPr lang="fr-FR" sz="2400">
                                        <a:effectLst/>
                                      </a:rPr>
                                      <m:t>(</m:t>
                                    </m:r>
                                    <m:r>
                                      <a:rPr lang="fr-FR" sz="2400">
                                        <a:effectLst/>
                                      </a:rPr>
                                      <m:t>𝑔</m:t>
                                    </m:r>
                                    <m:r>
                                      <a:rPr lang="fr-FR" sz="2400">
                                        <a:effectLst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fr-FR" sz="2400">
                                    <a:effectLst/>
                                  </a:rPr>
                                  <m:t>          +            </m:t>
                                </m:r>
                                <m:sSub>
                                  <m:sSubPr>
                                    <m:ctrlPr>
                                      <a:rPr lang="fr-FR" sz="2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>
                                        <a:effectLst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fr-FR" sz="24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>
                                        <a:effectLst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fr-FR" sz="2400">
                                        <a:effectLst/>
                                      </a:rPr>
                                      <m:t>(</m:t>
                                    </m:r>
                                    <m:r>
                                      <a:rPr lang="fr-FR" sz="2400">
                                        <a:effectLst/>
                                      </a:rPr>
                                      <m:t>𝑙</m:t>
                                    </m:r>
                                    <m:r>
                                      <a:rPr lang="fr-FR" sz="2400">
                                        <a:effectLst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fr-FR" sz="2400">
                                    <a:effectLst/>
                                  </a:rPr>
                                  <m:t>        </m:t>
                                </m:r>
                                <m:r>
                                  <a:rPr lang="en-US" sz="24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−&gt;</m:t>
                                </m:r>
                                <m:r>
                                  <a:rPr lang="fr-FR" sz="2400">
                                    <a:effectLst/>
                                  </a:rPr>
                                  <m:t>          </m:t>
                                </m:r>
                                <m:sSubSup>
                                  <m:sSubSupPr>
                                    <m:ctrlPr>
                                      <a:rPr lang="fr-FR" sz="2400">
                                        <a:effectLst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𝐂𝐥</m:t>
                                    </m:r>
                                  </m:e>
                                  <m:sub>
                                    <m:r>
                                      <a:rPr lang="fr-FR" sz="2400">
                                        <a:effectLst/>
                                      </a:rPr>
                                      <m:t>(</m:t>
                                    </m:r>
                                    <m:r>
                                      <a:rPr lang="fr-FR" sz="2400">
                                        <a:effectLst/>
                                      </a:rPr>
                                      <m:t>𝑎𝑞</m:t>
                                    </m:r>
                                    <m:r>
                                      <a:rPr lang="fr-FR" sz="2400">
                                        <a:effectLst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fr-FR" sz="2400">
                                        <a:effectLst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fr-FR" sz="2400">
                                    <a:effectLst/>
                                  </a:rPr>
                                  <m:t>       +      </m:t>
                                </m:r>
                                <m:sSub>
                                  <m:sSubPr>
                                    <m:ctrlPr>
                                      <a:rPr lang="fr-FR" sz="2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>
                                        <a:effectLst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fr-FR" sz="2400"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fr-FR" sz="2400">
                                        <a:effectLst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>
                                        <a:effectLst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fr-FR" sz="2400">
                                        <a:effectLst/>
                                      </a:rPr>
                                      <m:t>(</m:t>
                                    </m:r>
                                    <m:r>
                                      <a:rPr lang="fr-FR" sz="2400">
                                        <a:effectLst/>
                                      </a:rPr>
                                      <m:t>𝑎𝑞</m:t>
                                    </m:r>
                                    <m:r>
                                      <a:rPr lang="fr-FR" sz="2400">
                                        <a:effectLst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fr-FR" sz="2400">
                                        <a:effectLst/>
                                      </a:rPr>
                                      <m:t>+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sz="2400" dirty="0">
                            <a:effectLst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</a:tr>
                  <a:tr h="49439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>
                              <a:effectLst/>
                            </a:rPr>
                            <a:t>Etat initial</a:t>
                          </a:r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40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>
                                        <a:effectLst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fr-FR" sz="2400">
                                        <a:effectLst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=0,1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mol</m:t>
                                </m:r>
                              </m:oMath>
                            </m:oMathPara>
                          </a14:m>
                          <a:endParaRPr lang="fr-FR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>
                              <a:effectLst/>
                            </a:rPr>
                            <a:t>excès</a:t>
                          </a:r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5188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>
                              <a:effectLst/>
                            </a:rPr>
                            <a:t>Etat final</a:t>
                          </a:r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>
                                        <a:effectLst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fr-FR" sz="2400">
                                        <a:effectLst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2400">
                                    <a:effectLst/>
                                  </a:rPr>
                                  <m:t>−</m:t>
                                </m:r>
                                <m:r>
                                  <a:rPr lang="fr-FR" sz="2400">
                                    <a:effectLst/>
                                  </a:rPr>
                                  <m:t>𝜉</m:t>
                                </m:r>
                              </m:oMath>
                            </m:oMathPara>
                          </a14:m>
                          <a:endParaRPr lang="fr-FR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>
                              <a:effectLst/>
                            </a:rPr>
                            <a:t>excès</a:t>
                          </a:r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>
                                    <a:effectLst/>
                                  </a:rPr>
                                  <m:t>𝜉</m:t>
                                </m:r>
                              </m:oMath>
                            </m:oMathPara>
                          </a14:m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>
                                    <a:effectLst/>
                                  </a:rPr>
                                  <m:t>𝜉</m:t>
                                </m:r>
                              </m:oMath>
                            </m:oMathPara>
                          </a14:m>
                          <a:endParaRPr lang="fr-FR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50096"/>
                  </p:ext>
                </p:extLst>
              </p:nvPr>
            </p:nvGraphicFramePr>
            <p:xfrm>
              <a:off x="657814" y="4565783"/>
              <a:ext cx="11117175" cy="17568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23435"/>
                    <a:gridCol w="2223435"/>
                    <a:gridCol w="2223435"/>
                    <a:gridCol w="2223435"/>
                    <a:gridCol w="2223435"/>
                  </a:tblGrid>
                  <a:tr h="74356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 dirty="0">
                              <a:effectLst/>
                            </a:rPr>
                            <a:t> </a:t>
                          </a:r>
                          <a:endParaRPr lang="fr-FR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25068" t="-813" r="-274" b="-1406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</a:tr>
                  <a:tr h="49439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>
                              <a:effectLst/>
                            </a:rPr>
                            <a:t>Etat initial</a:t>
                          </a:r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100274" t="-153086" r="-301096" b="-113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>
                              <a:effectLst/>
                            </a:rPr>
                            <a:t>excès</a:t>
                          </a:r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300274" t="-153086" r="-101096" b="-113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400274" t="-153086" r="-1096" b="-113580"/>
                          </a:stretch>
                        </a:blipFill>
                      </a:tcPr>
                    </a:tc>
                  </a:tr>
                  <a:tr h="5188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>
                              <a:effectLst/>
                            </a:rPr>
                            <a:t>Etat final</a:t>
                          </a:r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100274" t="-238372" r="-301096" b="-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400">
                              <a:effectLst/>
                            </a:rPr>
                            <a:t>excès</a:t>
                          </a:r>
                          <a:endParaRPr lang="fr-FR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300274" t="-238372" r="-101096" b="-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400274" t="-238372" r="-1096" b="-697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1286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Lactase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394" t="7953" r="10527" b="12925"/>
          <a:stretch/>
        </p:blipFill>
        <p:spPr>
          <a:xfrm>
            <a:off x="2401930" y="976563"/>
            <a:ext cx="6801853" cy="52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1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Mesure du pH de deux solutions de même concentrations en acides différents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78" y="1297055"/>
            <a:ext cx="3009900" cy="250507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78" y="4036121"/>
            <a:ext cx="3009900" cy="250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5412" y="3176723"/>
                <a:ext cx="23450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=1.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2" y="3176723"/>
                <a:ext cx="23450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25412" y="5955266"/>
                <a:ext cx="23450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=1.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2" y="5955266"/>
                <a:ext cx="23450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5680378" y="2180260"/>
            <a:ext cx="214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onde pH-métrique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5680378" y="4973646"/>
            <a:ext cx="214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onde pH-métrique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5680378" y="1437857"/>
            <a:ext cx="155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vers pH-mètre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5832778" y="4287952"/>
            <a:ext cx="155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vers pH-mètre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325412" y="2810408"/>
            <a:ext cx="296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Solution d’acide </a:t>
            </a:r>
            <a:r>
              <a:rPr lang="fr-FR" b="1" dirty="0" err="1" smtClean="0"/>
              <a:t>chloridrique</a:t>
            </a:r>
            <a:endParaRPr lang="en-US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0" y="5585934"/>
            <a:ext cx="315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Solution d’acide éthanoïque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8025444" y="1699428"/>
                <a:ext cx="4149584" cy="4169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444" y="1699428"/>
                <a:ext cx="4149584" cy="416974"/>
              </a:xfrm>
              <a:prstGeom prst="rect">
                <a:avLst/>
              </a:prstGeom>
              <a:blipFill rotWithShape="0">
                <a:blip r:embed="rId5"/>
                <a:stretch>
                  <a:fillRect b="-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093041" y="3811291"/>
                <a:ext cx="5081987" cy="4169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𝐶𝑂𝑂𝐻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041" y="3811291"/>
                <a:ext cx="5081987" cy="416974"/>
              </a:xfrm>
              <a:prstGeom prst="rect">
                <a:avLst/>
              </a:prstGeom>
              <a:blipFill>
                <a:blip r:embed="rId6"/>
                <a:stretch>
                  <a:fillRect b="-2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25"/>
          <p:cNvCxnSpPr/>
          <p:nvPr/>
        </p:nvCxnSpPr>
        <p:spPr>
          <a:xfrm>
            <a:off x="325412" y="3669318"/>
            <a:ext cx="115031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9120554" y="2708493"/>
                <a:ext cx="17200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𝑝𝐻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𝑚𝑒𝑠</m:t>
                          </m:r>
                        </m:sub>
                      </m:sSub>
                      <m:r>
                        <a:rPr lang="fr-FR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554" y="2708493"/>
                <a:ext cx="172002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135823" y="5275770"/>
                <a:ext cx="19925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𝑝𝐻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𝑚𝑒𝑠</m:t>
                          </m:r>
                        </m:sub>
                      </m:sSub>
                      <m:r>
                        <a:rPr lang="fr-FR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3,4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823" y="5275770"/>
                <a:ext cx="199253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294512" y="6514494"/>
            <a:ext cx="7652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https://physique-chimie.discip.ac-caen.fr/IMG/html/dosage_titrage.html</a:t>
            </a:r>
          </a:p>
        </p:txBody>
      </p:sp>
    </p:spTree>
    <p:extLst>
      <p:ext uri="{BB962C8B-B14F-4D97-AF65-F5344CB8AC3E}">
        <p14:creationId xmlns:p14="http://schemas.microsoft.com/office/powerpoint/2010/main" val="116265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5182787" y="3068646"/>
            <a:ext cx="134906" cy="4364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96255" y="1361379"/>
            <a:ext cx="298833" cy="18931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Expérience 2 : Titrage colorimétrique du </a:t>
            </a:r>
            <a:r>
              <a:rPr lang="fr-FR" sz="4000" b="1" dirty="0" err="1" smtClean="0">
                <a:solidFill>
                  <a:srgbClr val="0070C0"/>
                </a:solidFill>
              </a:rPr>
              <a:t>Destop</a:t>
            </a:r>
            <a:endParaRPr lang="en-US" sz="4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870192" y="2709115"/>
                <a:ext cx="5254580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32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𝐻𝑂</m:t>
                          </m:r>
                        </m:e>
                        <m: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192" y="2709115"/>
                <a:ext cx="5254580" cy="6699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8" r="30152"/>
          <a:stretch/>
        </p:blipFill>
        <p:spPr>
          <a:xfrm>
            <a:off x="2487168" y="2076842"/>
            <a:ext cx="1121664" cy="2668715"/>
          </a:xfrm>
          <a:prstGeom prst="rect">
            <a:avLst/>
          </a:prstGeom>
        </p:spPr>
      </p:pic>
      <p:sp>
        <p:nvSpPr>
          <p:cNvPr id="6" name="Flèche courbée vers le haut 5"/>
          <p:cNvSpPr/>
          <p:nvPr/>
        </p:nvSpPr>
        <p:spPr>
          <a:xfrm>
            <a:off x="1463040" y="5363224"/>
            <a:ext cx="3986784" cy="1045628"/>
          </a:xfrm>
          <a:prstGeom prst="curvedUp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4553712" y="3899058"/>
            <a:ext cx="1249680" cy="1205985"/>
            <a:chOff x="1517904" y="2194560"/>
            <a:chExt cx="2615184" cy="2523744"/>
          </a:xfrm>
        </p:grpSpPr>
        <p:sp>
          <p:nvSpPr>
            <p:cNvPr id="8" name="Rectangle 7"/>
            <p:cNvSpPr/>
            <p:nvPr/>
          </p:nvSpPr>
          <p:spPr>
            <a:xfrm>
              <a:off x="1914144" y="2966725"/>
              <a:ext cx="2218944" cy="1751579"/>
            </a:xfrm>
            <a:prstGeom prst="rect">
              <a:avLst/>
            </a:prstGeom>
            <a:solidFill>
              <a:srgbClr val="B51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e 8"/>
            <p:cNvGrpSpPr/>
            <p:nvPr/>
          </p:nvGrpSpPr>
          <p:grpSpPr>
            <a:xfrm>
              <a:off x="1517904" y="2194560"/>
              <a:ext cx="2615184" cy="2523744"/>
              <a:chOff x="3054096" y="2097024"/>
              <a:chExt cx="2615184" cy="2523744"/>
            </a:xfrm>
          </p:grpSpPr>
          <p:cxnSp>
            <p:nvCxnSpPr>
              <p:cNvPr id="10" name="Connecteur droit 9"/>
              <p:cNvCxnSpPr/>
              <p:nvPr/>
            </p:nvCxnSpPr>
            <p:spPr>
              <a:xfrm>
                <a:off x="3450336" y="2572512"/>
                <a:ext cx="0" cy="20482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eur droit 10"/>
              <p:cNvCxnSpPr/>
              <p:nvPr/>
            </p:nvCxnSpPr>
            <p:spPr>
              <a:xfrm>
                <a:off x="3054096" y="2097024"/>
                <a:ext cx="396240" cy="4754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/>
              <p:nvPr/>
            </p:nvCxnSpPr>
            <p:spPr>
              <a:xfrm>
                <a:off x="3054096" y="2097024"/>
                <a:ext cx="261518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/>
              <p:cNvCxnSpPr/>
              <p:nvPr/>
            </p:nvCxnSpPr>
            <p:spPr>
              <a:xfrm>
                <a:off x="5669280" y="2097024"/>
                <a:ext cx="0" cy="25237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>
                <a:off x="3450336" y="4620768"/>
                <a:ext cx="22189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/>
          <p:cNvSpPr/>
          <p:nvPr/>
        </p:nvSpPr>
        <p:spPr>
          <a:xfrm>
            <a:off x="96467" y="1255776"/>
            <a:ext cx="3586256" cy="39530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1048512" y="1313182"/>
            <a:ext cx="2523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 smtClean="0"/>
              <a:t>Destop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96467" y="3044079"/>
                <a:ext cx="25237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u="sng" dirty="0" smtClean="0"/>
                  <a:t>Concentration :</a:t>
                </a:r>
              </a:p>
              <a:p>
                <a:pPr algn="ctr"/>
                <a:endParaRPr lang="fr-FR" sz="2000" u="sng" dirty="0" smtClean="0"/>
              </a:p>
              <a:p>
                <a:pPr algn="ctr"/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fr-FR" sz="2000" b="1" dirty="0" smtClean="0"/>
                  <a:t> 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inconnue</a:t>
                </a:r>
                <a:r>
                  <a:rPr lang="fr-FR" sz="2000" dirty="0" smtClean="0"/>
                  <a:t>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𝐻𝑂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fr-FR" sz="2000" dirty="0" smtClean="0"/>
                  <a:t>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7" y="3044079"/>
                <a:ext cx="2523744" cy="1015663"/>
              </a:xfrm>
              <a:prstGeom prst="rect">
                <a:avLst/>
              </a:prstGeom>
              <a:blipFill>
                <a:blip r:embed="rId4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/>
          <p:cNvSpPr txBox="1"/>
          <p:nvPr/>
        </p:nvSpPr>
        <p:spPr>
          <a:xfrm>
            <a:off x="6912125" y="2070590"/>
            <a:ext cx="551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Réaction support de titrage :</a:t>
            </a:r>
            <a:endParaRPr lang="en-US" sz="3200" b="1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5010912" y="2620979"/>
            <a:ext cx="13776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6388608" y="1499616"/>
            <a:ext cx="0" cy="36906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4553712" y="5190264"/>
            <a:ext cx="21275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5010912" y="2620979"/>
            <a:ext cx="4389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093875" y="3255797"/>
            <a:ext cx="81445" cy="95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e 51"/>
          <p:cNvGrpSpPr/>
          <p:nvPr/>
        </p:nvGrpSpPr>
        <p:grpSpPr>
          <a:xfrm>
            <a:off x="4943856" y="1021636"/>
            <a:ext cx="603632" cy="2578208"/>
            <a:chOff x="4943856" y="1021636"/>
            <a:chExt cx="603632" cy="2578208"/>
          </a:xfrm>
        </p:grpSpPr>
        <p:cxnSp>
          <p:nvCxnSpPr>
            <p:cNvPr id="28" name="Connecteur droit 27"/>
            <p:cNvCxnSpPr/>
            <p:nvPr/>
          </p:nvCxnSpPr>
          <p:spPr>
            <a:xfrm>
              <a:off x="5096256" y="1207008"/>
              <a:ext cx="0" cy="2052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5401424" y="1207008"/>
              <a:ext cx="0" cy="205229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4943856" y="1027619"/>
              <a:ext cx="152400" cy="1793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5177701" y="3344522"/>
              <a:ext cx="0" cy="2553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riangle isocèle 44"/>
            <p:cNvSpPr/>
            <p:nvPr/>
          </p:nvSpPr>
          <p:spPr>
            <a:xfrm rot="10800000">
              <a:off x="5095831" y="3254539"/>
              <a:ext cx="303734" cy="179000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Connecteur droit 45"/>
            <p:cNvCxnSpPr/>
            <p:nvPr/>
          </p:nvCxnSpPr>
          <p:spPr>
            <a:xfrm flipH="1">
              <a:off x="5395088" y="1021636"/>
              <a:ext cx="152400" cy="1793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flipH="1">
              <a:off x="5320075" y="3254540"/>
              <a:ext cx="81445" cy="9586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5320437" y="3344522"/>
              <a:ext cx="0" cy="2553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Connecteur droit 53"/>
          <p:cNvCxnSpPr/>
          <p:nvPr/>
        </p:nvCxnSpPr>
        <p:spPr>
          <a:xfrm>
            <a:off x="4943856" y="1021636"/>
            <a:ext cx="6036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5093875" y="3506312"/>
            <a:ext cx="48780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5490179" y="3414808"/>
            <a:ext cx="0" cy="18503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2185416" y="5445144"/>
            <a:ext cx="551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d</a:t>
            </a:r>
            <a:r>
              <a:rPr lang="fr-FR" sz="3200" b="1" dirty="0" smtClean="0"/>
              <a:t>ilué 100 fois</a:t>
            </a:r>
            <a:endParaRPr lang="en-US" sz="3200" b="1" dirty="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820" y="4268041"/>
            <a:ext cx="5327535" cy="1271860"/>
          </a:xfrm>
          <a:prstGeom prst="rect">
            <a:avLst/>
          </a:prstGeom>
        </p:spPr>
      </p:pic>
      <p:cxnSp>
        <p:nvCxnSpPr>
          <p:cNvPr id="64" name="Connecteur droit avec flèche 63"/>
          <p:cNvCxnSpPr/>
          <p:nvPr/>
        </p:nvCxnSpPr>
        <p:spPr>
          <a:xfrm flipV="1">
            <a:off x="10107168" y="5516549"/>
            <a:ext cx="243840" cy="369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8591761" y="5907043"/>
            <a:ext cx="252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pH à l’équivalence  </a:t>
            </a:r>
            <a:endParaRPr lang="en-US" sz="2000" dirty="0"/>
          </a:p>
        </p:txBody>
      </p:sp>
      <p:cxnSp>
        <p:nvCxnSpPr>
          <p:cNvPr id="68" name="Connecteur droit avec flèche 67"/>
          <p:cNvCxnSpPr/>
          <p:nvPr/>
        </p:nvCxnSpPr>
        <p:spPr>
          <a:xfrm flipH="1">
            <a:off x="5245672" y="1270273"/>
            <a:ext cx="1142936" cy="638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 flipV="1">
            <a:off x="5418747" y="4816607"/>
            <a:ext cx="573990" cy="723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904002" y="5516549"/>
                <a:ext cx="1467005" cy="889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𝐦𝐋</m:t>
                      </m:r>
                    </m:oMath>
                  </m:oMathPara>
                </a14:m>
                <a:endParaRPr lang="fr-FR" b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02" y="5516549"/>
                <a:ext cx="1467005" cy="8897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ZoneTexte 75"/>
              <p:cNvSpPr txBox="1"/>
              <p:nvPr/>
            </p:nvSpPr>
            <p:spPr>
              <a:xfrm>
                <a:off x="6241431" y="842744"/>
                <a:ext cx="56407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Solution d’acide </a:t>
                </a:r>
                <a:r>
                  <a:rPr lang="fr-FR" sz="2000" dirty="0" err="1" smtClean="0"/>
                  <a:t>chloridrique</a:t>
                </a:r>
                <a:r>
                  <a:rPr lang="fr-FR" sz="2000" dirty="0" smtClean="0"/>
                  <a:t> de </a:t>
                </a:r>
                <a:r>
                  <a:rPr lang="fr-FR" sz="2000" dirty="0" smtClean="0">
                    <a:solidFill>
                      <a:srgbClr val="00B050"/>
                    </a:solidFill>
                  </a:rPr>
                  <a:t>concentration connue </a:t>
                </a:r>
                <a14:m>
                  <m:oMath xmlns:m="http://schemas.openxmlformats.org/officeDocument/2006/math">
                    <m:r>
                      <a:rPr lang="fr-FR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𝑚𝑜𝑙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31" y="842744"/>
                <a:ext cx="5640747" cy="707886"/>
              </a:xfrm>
              <a:prstGeom prst="rect">
                <a:avLst/>
              </a:prstGeom>
              <a:blipFill rotWithShape="0">
                <a:blip r:embed="rId7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38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90</Words>
  <Application>Microsoft Office PowerPoint</Application>
  <PresentationFormat>Widescreen</PresentationFormat>
  <Paragraphs>48</Paragraphs>
  <Slides>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Yu Mincho</vt:lpstr>
      <vt:lpstr>Arial</vt:lpstr>
      <vt:lpstr>Arial</vt:lpstr>
      <vt:lpstr>Calibri</vt:lpstr>
      <vt:lpstr>Calibri Light</vt:lpstr>
      <vt:lpstr>Cambria Math</vt:lpstr>
      <vt:lpstr>Times New Roman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L'Oréal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Bernard Chelli</cp:lastModifiedBy>
  <cp:revision>95</cp:revision>
  <dcterms:created xsi:type="dcterms:W3CDTF">2020-03-23T08:37:13Z</dcterms:created>
  <dcterms:modified xsi:type="dcterms:W3CDTF">2020-06-14T19:53:55Z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